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2"/>
  </p:handoutMasterIdLst>
  <p:sldIdLst>
    <p:sldId id="264" r:id="rId3"/>
    <p:sldId id="257" r:id="rId4"/>
    <p:sldId id="263" r:id="rId5"/>
    <p:sldId id="258" r:id="rId6"/>
    <p:sldId id="259" r:id="rId7"/>
    <p:sldId id="260" r:id="rId8"/>
    <p:sldId id="261" r:id="rId10"/>
    <p:sldId id="262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页眉占位符 1331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13315" name="日期占位符 1331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13316" name="幻灯片图像占位符 13315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317" name="文本占位符 13316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318" name="页脚占位符 1331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13319" name="灯片编号占位符 1331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4337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4339" name="文本占位符 1433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 lvl="0"/>
            <a:endParaRPr lang="en-US" altLang="zh-CN" dirty="0"/>
          </a:p>
          <a:p>
            <a:pPr lvl="0"/>
            <a:endParaRPr lang="en-US" altLang="zh-CN" dirty="0"/>
          </a:p>
        </p:txBody>
      </p:sp>
      <p:sp>
        <p:nvSpPr>
          <p:cNvPr id="2" name="灯片编号占位符 1"/>
          <p:cNvSpPr/>
          <p:nvPr>
            <p:ph type="sldNum" sz="quarter" idx="2"/>
          </p:nvPr>
        </p:nvSpPr>
        <p:spPr/>
        <p:txBody>
          <a:bodyPr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1122680"/>
            <a:ext cx="78867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8650" y="3602355"/>
            <a:ext cx="7886700" cy="1655445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327025"/>
            <a:ext cx="78867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97485"/>
            <a:ext cx="78867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702435"/>
            <a:ext cx="78867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959100"/>
            <a:ext cx="7886700" cy="2781300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120"/>
            <a:ext cx="7886700" cy="1102995"/>
          </a:xfrm>
        </p:spPr>
        <p:txBody>
          <a:bodyPr lIns="144145" anchor="b" anchorCtr="0"/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079" y="365125"/>
            <a:ext cx="78867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603" y="1482090"/>
            <a:ext cx="3915728" cy="823595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650" y="2368550"/>
            <a:ext cx="3916680" cy="3820795"/>
          </a:xfrm>
        </p:spPr>
        <p:txBody>
          <a:bodyPr/>
          <a:lstStyle>
            <a:lvl1pPr>
              <a:defRPr sz="21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491" y="1482090"/>
            <a:ext cx="3822859" cy="823595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491" y="2368550"/>
            <a:ext cx="3822859" cy="3820795"/>
          </a:xfrm>
        </p:spPr>
        <p:txBody>
          <a:bodyPr/>
          <a:lstStyle>
            <a:lvl1pPr>
              <a:defRPr sz="21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97485"/>
            <a:ext cx="78867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9525" y="-1905"/>
            <a:ext cx="5263039" cy="6861810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12594" y="457200"/>
            <a:ext cx="3294221" cy="1055370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12118" y="1694180"/>
            <a:ext cx="3295174" cy="448056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629" y="-7620"/>
            <a:ext cx="5263039" cy="6861810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7181" y="457200"/>
            <a:ext cx="3209925" cy="1055370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07181" y="1694180"/>
            <a:ext cx="3210401" cy="448056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9C70D-B7C8-466D-B87C-22D855EF72C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045BA-9AC9-4435-A9A0-D822685BA71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.jpeg"/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2.vml"/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2.GIF"/><Relationship Id="rId6" Type="http://schemas.openxmlformats.org/officeDocument/2006/relationships/image" Target="../media/image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wmf"/><Relationship Id="rId3" Type="http://schemas.openxmlformats.org/officeDocument/2006/relationships/oleObject" Target="../embeddings/oleObject3.bin"/><Relationship Id="rId2" Type="http://schemas.openxmlformats.org/officeDocument/2006/relationships/image" Target="../media/image6.wmf"/><Relationship Id="rId1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.GIF"/><Relationship Id="rId8" Type="http://schemas.openxmlformats.org/officeDocument/2006/relationships/image" Target="../media/image12.wmf"/><Relationship Id="rId7" Type="http://schemas.openxmlformats.org/officeDocument/2006/relationships/oleObject" Target="../embeddings/oleObject8.bin"/><Relationship Id="rId6" Type="http://schemas.openxmlformats.org/officeDocument/2006/relationships/image" Target="../media/image1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9.wmf"/><Relationship Id="rId11" Type="http://schemas.openxmlformats.org/officeDocument/2006/relationships/vmlDrawing" Target="../drawings/vmlDrawing3.vml"/><Relationship Id="rId10" Type="http://schemas.openxmlformats.org/officeDocument/2006/relationships/slideLayout" Target="../slideLayouts/slideLayout16.xml"/><Relationship Id="rId1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4.vml"/><Relationship Id="rId8" Type="http://schemas.openxmlformats.org/officeDocument/2006/relationships/slideLayout" Target="../slideLayouts/slideLayout17.xml"/><Relationship Id="rId7" Type="http://schemas.openxmlformats.org/officeDocument/2006/relationships/image" Target="../media/image15.wmf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.GIF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3.wmf"/><Relationship Id="rId10" Type="http://schemas.openxmlformats.org/officeDocument/2006/relationships/notesSlide" Target="../notesSlides/notesSlide1.xml"/><Relationship Id="rId1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5.vml"/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18.wmf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3.bin"/><Relationship Id="rId3" Type="http://schemas.openxmlformats.org/officeDocument/2006/relationships/image" Target="../media/image16.wmf"/><Relationship Id="rId2" Type="http://schemas.openxmlformats.org/officeDocument/2006/relationships/oleObject" Target="../embeddings/oleObject12.bin"/><Relationship Id="rId1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2.GIF"/><Relationship Id="rId1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文本框 17409"/>
          <p:cNvSpPr txBox="1"/>
          <p:nvPr/>
        </p:nvSpPr>
        <p:spPr>
          <a:xfrm>
            <a:off x="900113" y="2781300"/>
            <a:ext cx="7804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 i="1">
                <a:latin typeface="华文行楷" pitchFamily="2" charset="-122"/>
                <a:ea typeface="华文行楷" pitchFamily="2" charset="-122"/>
              </a:rPr>
              <a:t>34.3</a:t>
            </a:r>
            <a:r>
              <a:rPr lang="zh-CN" altLang="en-US" sz="4000" b="1" dirty="0">
                <a:latin typeface="华文行楷" pitchFamily="2" charset="-122"/>
                <a:ea typeface="华文行楷" pitchFamily="2" charset="-122"/>
              </a:rPr>
              <a:t>二次函数的图像和性质</a:t>
            </a:r>
            <a:r>
              <a:rPr lang="zh-CN" altLang="en-US" sz="4000" b="1" i="1" dirty="0">
                <a:latin typeface="华文行楷" pitchFamily="2" charset="-122"/>
                <a:ea typeface="华文行楷" pitchFamily="2" charset="-122"/>
              </a:rPr>
              <a:t>（</a:t>
            </a:r>
            <a:r>
              <a:rPr lang="en-US" altLang="zh-CN" sz="4000" b="1" i="1" dirty="0">
                <a:latin typeface="华文行楷" pitchFamily="2" charset="-122"/>
                <a:ea typeface="华文行楷" pitchFamily="2" charset="-122"/>
              </a:rPr>
              <a:t>3</a:t>
            </a:r>
            <a:r>
              <a:rPr lang="zh-CN" altLang="en-US" sz="4000" b="1" i="1" dirty="0">
                <a:latin typeface="华文行楷" pitchFamily="2" charset="-122"/>
                <a:ea typeface="华文行楷" pitchFamily="2" charset="-122"/>
              </a:rPr>
              <a:t>）</a:t>
            </a:r>
            <a:r>
              <a:rPr lang="zh-CN" altLang="en-US" sz="4000" dirty="0">
                <a:latin typeface="华文行楷" pitchFamily="2" charset="-122"/>
                <a:ea typeface="华文行楷" pitchFamily="2" charset="-122"/>
              </a:rPr>
              <a:t> </a:t>
            </a:r>
            <a:endParaRPr lang="zh-CN" altLang="en-US" sz="4000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7411" name="文本框 17410"/>
          <p:cNvSpPr txBox="1"/>
          <p:nvPr/>
        </p:nvSpPr>
        <p:spPr>
          <a:xfrm>
            <a:off x="611188" y="620713"/>
            <a:ext cx="4232275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latin typeface="Arial" panose="020B0604020202020204" pitchFamily="34" charset="0"/>
              </a:rPr>
              <a:t>义务教育课程标准试验教材</a:t>
            </a:r>
            <a:r>
              <a:rPr lang="en-US" altLang="zh-CN" sz="2000" b="1" dirty="0">
                <a:latin typeface="Arial" panose="020B0604020202020204" pitchFamily="34" charset="0"/>
              </a:rPr>
              <a:t>(</a:t>
            </a:r>
            <a:r>
              <a:rPr lang="zh-CN" altLang="en-US" sz="2000" b="1" dirty="0">
                <a:latin typeface="Arial" panose="020B0604020202020204" pitchFamily="34" charset="0"/>
              </a:rPr>
              <a:t>冀教版</a:t>
            </a:r>
            <a:r>
              <a:rPr lang="en-US" altLang="zh-CN" sz="2000" b="1">
                <a:latin typeface="Arial" panose="020B0604020202020204" pitchFamily="34" charset="0"/>
              </a:rPr>
              <a:t>) </a:t>
            </a:r>
            <a:endParaRPr lang="en-US" altLang="zh-CN" sz="2000" b="1">
              <a:latin typeface="Arial" panose="020B0604020202020204" pitchFamily="34" charset="0"/>
            </a:endParaRPr>
          </a:p>
        </p:txBody>
      </p:sp>
      <p:sp>
        <p:nvSpPr>
          <p:cNvPr id="17412" name="文本框 17411"/>
          <p:cNvSpPr txBox="1"/>
          <p:nvPr/>
        </p:nvSpPr>
        <p:spPr>
          <a:xfrm>
            <a:off x="1547813" y="1052513"/>
            <a:ext cx="170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九年级下册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6" name="文本框 3075"/>
          <p:cNvSpPr txBox="1"/>
          <p:nvPr/>
        </p:nvSpPr>
        <p:spPr>
          <a:xfrm>
            <a:off x="1692275" y="396875"/>
            <a:ext cx="3232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观察与思考：</a:t>
            </a:r>
            <a:endParaRPr lang="zh-CN" altLang="en-US" sz="4000" b="1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3077" name="文本框 3076"/>
          <p:cNvSpPr txBox="1"/>
          <p:nvPr/>
        </p:nvSpPr>
        <p:spPr>
          <a:xfrm>
            <a:off x="879475" y="1050925"/>
            <a:ext cx="78740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怎样画二次函数                    的图像呢？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  <p:graphicFrame>
        <p:nvGraphicFramePr>
          <p:cNvPr id="3078" name="对象 3077"/>
          <p:cNvGraphicFramePr/>
          <p:nvPr/>
        </p:nvGraphicFramePr>
        <p:xfrm>
          <a:off x="3851275" y="981075"/>
          <a:ext cx="2630488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" r:id="rId1" imgW="939800" imgH="228600" progId="Equation.3">
                  <p:embed/>
                </p:oleObj>
              </mc:Choice>
              <mc:Fallback>
                <p:oleObj name="" r:id="rId1" imgW="939800" imgH="228600" progId="Equation.3">
                  <p:embed/>
                  <p:pic>
                    <p:nvPicPr>
                      <p:cNvPr id="0" name="图片 1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851275" y="981075"/>
                        <a:ext cx="2630488" cy="639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文本框 3078"/>
          <p:cNvSpPr txBox="1"/>
          <p:nvPr/>
        </p:nvSpPr>
        <p:spPr>
          <a:xfrm>
            <a:off x="395288" y="1628775"/>
            <a:ext cx="8312150" cy="15541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Times New Roman" panose="02020603050405020304" pitchFamily="18" charset="0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</a:rPr>
              <a:t>、</a:t>
            </a:r>
            <a:r>
              <a:rPr lang="zh-CN" altLang="en-US" sz="3200" b="1" dirty="0">
                <a:latin typeface="Arial" panose="020B0604020202020204" pitchFamily="34" charset="0"/>
              </a:rPr>
              <a:t>请观察小明、小惠和小亮画二次函数的图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像时列表描点的情况。他们描出的点具有对称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性吗？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  <p:pic>
        <p:nvPicPr>
          <p:cNvPr id="3081" name="图片 3080" descr="6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120" name="表格 3119"/>
          <p:cNvGraphicFramePr/>
          <p:nvPr/>
        </p:nvGraphicFramePr>
        <p:xfrm>
          <a:off x="539750" y="3213100"/>
          <a:ext cx="4103688" cy="1035050"/>
        </p:xfrm>
        <a:graphic>
          <a:graphicData uri="http://schemas.openxmlformats.org/drawingml/2006/table">
            <a:tbl>
              <a:tblPr/>
              <a:tblGrid>
                <a:gridCol w="682625"/>
                <a:gridCol w="685800"/>
                <a:gridCol w="684213"/>
                <a:gridCol w="627062"/>
                <a:gridCol w="754063"/>
                <a:gridCol w="66992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i="1">
                          <a:latin typeface="Times New Roman" panose="02020603050405020304" pitchFamily="18" charset="0"/>
                        </a:rPr>
                        <a:t>x</a:t>
                      </a:r>
                      <a:endParaRPr lang="zh-CN" altLang="en-US" i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-2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-1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0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i="1">
                          <a:latin typeface="Times New Roman" panose="02020603050405020304" pitchFamily="18" charset="0"/>
                        </a:rPr>
                        <a:t>y</a:t>
                      </a:r>
                      <a:endParaRPr lang="zh-CN" altLang="en-US" i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10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5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13" name="图片 3112" descr="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1500" y="2708275"/>
            <a:ext cx="2997200" cy="3416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16" name="矩形标注 3115"/>
          <p:cNvSpPr/>
          <p:nvPr/>
        </p:nvSpPr>
        <p:spPr>
          <a:xfrm>
            <a:off x="539750" y="4868863"/>
            <a:ext cx="4248150" cy="1041400"/>
          </a:xfrm>
          <a:prstGeom prst="wedgeRectCallout">
            <a:avLst>
              <a:gd name="adj1" fmla="val 93981"/>
              <a:gd name="adj2" fmla="val -125458"/>
            </a:avLst>
          </a:prstGeom>
          <a:solidFill>
            <a:schemeClr val="accent1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1"/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小明</a:t>
            </a:r>
            <a:r>
              <a:rPr lang="zh-CN" altLang="en-US" sz="2000" b="1" dirty="0">
                <a:latin typeface="Arial" panose="020B0604020202020204" pitchFamily="34" charset="0"/>
              </a:rPr>
              <a:t>：我只是任意取一些</a:t>
            </a:r>
            <a:r>
              <a:rPr lang="en-US" altLang="zh-CN" sz="2000" b="1" i="1">
                <a:latin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Arial" panose="020B0604020202020204" pitchFamily="34" charset="0"/>
              </a:rPr>
              <a:t>的值进行列表描点，可描出点不理想</a:t>
            </a:r>
            <a:r>
              <a:rPr lang="zh-CN" altLang="en-US" sz="2000" dirty="0">
                <a:latin typeface="Arial" panose="020B0604020202020204" pitchFamily="34" charset="0"/>
              </a:rPr>
              <a:t> </a:t>
            </a:r>
            <a:endParaRPr lang="zh-CN" altLang="en-US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9" grpId="0"/>
      <p:bldP spid="31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416" name="图片 15415" descr="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388" y="2749550"/>
            <a:ext cx="2085975" cy="26241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417" name="图片 15416" descr="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3438" y="2708275"/>
            <a:ext cx="1946275" cy="2592388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5479" name="表格 15478"/>
          <p:cNvGraphicFramePr/>
          <p:nvPr/>
        </p:nvGraphicFramePr>
        <p:xfrm>
          <a:off x="684213" y="1341438"/>
          <a:ext cx="3671887" cy="1035050"/>
        </p:xfrm>
        <a:graphic>
          <a:graphicData uri="http://schemas.openxmlformats.org/drawingml/2006/table">
            <a:tbl>
              <a:tblPr/>
              <a:tblGrid>
                <a:gridCol w="612775"/>
                <a:gridCol w="609600"/>
                <a:gridCol w="614363"/>
                <a:gridCol w="539750"/>
                <a:gridCol w="682625"/>
                <a:gridCol w="612775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i="1">
                          <a:latin typeface="Times New Roman" panose="02020603050405020304" pitchFamily="18" charset="0"/>
                        </a:rPr>
                        <a:t>x</a:t>
                      </a:r>
                      <a:endParaRPr lang="zh-CN" altLang="en-US" i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0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3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4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i="1">
                          <a:latin typeface="Times New Roman" panose="02020603050405020304" pitchFamily="18" charset="0"/>
                        </a:rPr>
                        <a:t>y</a:t>
                      </a:r>
                      <a:endParaRPr lang="zh-CN" altLang="en-US" i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5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10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474" name="表格 15473"/>
          <p:cNvGraphicFramePr/>
          <p:nvPr/>
        </p:nvGraphicFramePr>
        <p:xfrm>
          <a:off x="5076825" y="1268413"/>
          <a:ext cx="3598863" cy="1035050"/>
        </p:xfrm>
        <a:graphic>
          <a:graphicData uri="http://schemas.openxmlformats.org/drawingml/2006/table">
            <a:tbl>
              <a:tblPr/>
              <a:tblGrid>
                <a:gridCol w="600075"/>
                <a:gridCol w="598488"/>
                <a:gridCol w="601662"/>
                <a:gridCol w="600075"/>
                <a:gridCol w="550863"/>
                <a:gridCol w="647700"/>
              </a:tblGrid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i="1">
                          <a:latin typeface="Times New Roman" panose="02020603050405020304" pitchFamily="18" charset="0"/>
                        </a:rPr>
                        <a:t>x</a:t>
                      </a:r>
                      <a:endParaRPr lang="zh-CN" altLang="en-US" i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-2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-1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0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i="1">
                          <a:latin typeface="Times New Roman" panose="02020603050405020304" pitchFamily="18" charset="0"/>
                        </a:rPr>
                        <a:t>y</a:t>
                      </a:r>
                      <a:endParaRPr lang="zh-CN" altLang="en-US" i="1">
                        <a:latin typeface="Times New Roman" panose="02020603050405020304" pitchFamily="18" charset="0"/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10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5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1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>
                          <a:latin typeface="Times New Roman" panose="02020603050405020304" pitchFamily="18" charset="0"/>
                        </a:rPr>
                        <a:t>2</a:t>
                      </a:r>
                      <a:endParaRPr lang="zh-CN" altLang="en-US"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75" name="圆角矩形标注 15474"/>
          <p:cNvSpPr/>
          <p:nvPr/>
        </p:nvSpPr>
        <p:spPr>
          <a:xfrm>
            <a:off x="2339975" y="3429000"/>
            <a:ext cx="2303463" cy="1833563"/>
          </a:xfrm>
          <a:prstGeom prst="wedgeRoundRectCallout">
            <a:avLst>
              <a:gd name="adj1" fmla="val -80875"/>
              <a:gd name="adj2" fmla="val -82380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小惠：</a:t>
            </a:r>
            <a:r>
              <a:rPr lang="zh-CN" altLang="en-US" sz="2000" b="1" dirty="0">
                <a:latin typeface="Arial" panose="020B0604020202020204" pitchFamily="34" charset="0"/>
              </a:rPr>
              <a:t>我也是任意取一些</a:t>
            </a:r>
            <a:r>
              <a:rPr lang="en-US" altLang="zh-CN" sz="2000" b="1" i="1">
                <a:latin typeface="Times New Roman" panose="02020603050405020304" pitchFamily="18" charset="0"/>
              </a:rPr>
              <a:t>x</a:t>
            </a:r>
            <a:r>
              <a:rPr lang="zh-CN" altLang="en-US" sz="2000" b="1" dirty="0">
                <a:latin typeface="Arial" panose="020B0604020202020204" pitchFamily="34" charset="0"/>
              </a:rPr>
              <a:t>的值惊醒列表描点，描出的点也不理想</a:t>
            </a:r>
            <a:endParaRPr lang="zh-CN" altLang="en-US" sz="2000" b="1">
              <a:latin typeface="Arial" panose="020B0604020202020204" pitchFamily="34" charset="0"/>
            </a:endParaRPr>
          </a:p>
        </p:txBody>
      </p:sp>
      <p:sp>
        <p:nvSpPr>
          <p:cNvPr id="15477" name="圆角矩形标注 15476"/>
          <p:cNvSpPr/>
          <p:nvPr/>
        </p:nvSpPr>
        <p:spPr>
          <a:xfrm>
            <a:off x="7091363" y="2565400"/>
            <a:ext cx="1657350" cy="3743325"/>
          </a:xfrm>
          <a:prstGeom prst="wedgeRoundRectCallout">
            <a:avLst>
              <a:gd name="adj1" fmla="val -107662"/>
              <a:gd name="adj2" fmla="val -30491"/>
              <a:gd name="adj3" fmla="val 16667"/>
            </a:avLst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2400" b="1" dirty="0">
                <a:latin typeface="Arial" panose="020B0604020202020204" pitchFamily="34" charset="0"/>
              </a:rPr>
              <a:t>小亮</a:t>
            </a:r>
            <a:r>
              <a:rPr lang="zh-CN" altLang="en-US" sz="2000" b="1" dirty="0">
                <a:latin typeface="Arial" panose="020B0604020202020204" pitchFamily="34" charset="0"/>
              </a:rPr>
              <a:t>：把原函数的右边配方，转化成 </a:t>
            </a:r>
            <a:r>
              <a:rPr lang="en-US" altLang="zh-CN" sz="2000" b="1" i="1">
                <a:latin typeface="Times New Roman" panose="02020603050405020304" pitchFamily="18" charset="0"/>
              </a:rPr>
              <a:t>y</a:t>
            </a:r>
            <a:r>
              <a:rPr lang="en-US" altLang="zh-CN" sz="2000" b="1" dirty="0">
                <a:latin typeface="Times New Roman" panose="02020603050405020304" pitchFamily="18" charset="0"/>
              </a:rPr>
              <a:t>=</a:t>
            </a:r>
            <a:r>
              <a:rPr lang="zh-CN" altLang="en-US" sz="2000" b="1" dirty="0">
                <a:latin typeface="Times New Roman" panose="02020603050405020304" pitchFamily="18" charset="0"/>
              </a:rPr>
              <a:t>（</a:t>
            </a:r>
            <a:r>
              <a:rPr lang="en-US" altLang="zh-CN" sz="2000" b="1" dirty="0">
                <a:latin typeface="Times New Roman" panose="02020603050405020304" pitchFamily="18" charset="0"/>
              </a:rPr>
              <a:t>x-1</a:t>
            </a:r>
            <a:r>
              <a:rPr lang="zh-CN" altLang="en-US" sz="2000" b="1" dirty="0">
                <a:latin typeface="Times New Roman" panose="02020603050405020304" pitchFamily="18" charset="0"/>
              </a:rPr>
              <a:t>）</a:t>
            </a:r>
            <a:r>
              <a:rPr lang="en-US" altLang="zh-CN" sz="2000" b="1" baseline="30000">
                <a:latin typeface="Times New Roman" panose="02020603050405020304" pitchFamily="18" charset="0"/>
              </a:rPr>
              <a:t>2</a:t>
            </a:r>
            <a:r>
              <a:rPr lang="en-US" altLang="zh-CN" sz="2000" b="1">
                <a:latin typeface="Times New Roman" panose="02020603050405020304" pitchFamily="18" charset="0"/>
              </a:rPr>
              <a:t>+1</a:t>
            </a:r>
            <a:r>
              <a:rPr lang="zh-CN" altLang="en-US" sz="2000" b="1" dirty="0">
                <a:latin typeface="Arial" panose="020B0604020202020204" pitchFamily="34" charset="0"/>
              </a:rPr>
              <a:t>的形式，结合上节课的知识，我就可以选取合适的 </a:t>
            </a:r>
            <a:r>
              <a:rPr lang="en-US" altLang="zh-CN" sz="2000" b="1" i="1">
                <a:latin typeface="Times New Roman" panose="02020603050405020304" pitchFamily="18" charset="0"/>
              </a:rPr>
              <a:t>x </a:t>
            </a:r>
            <a:r>
              <a:rPr lang="zh-CN" altLang="en-US" sz="2000" b="1" dirty="0">
                <a:latin typeface="Arial" panose="020B0604020202020204" pitchFamily="34" charset="0"/>
              </a:rPr>
              <a:t>的值并列表描点了</a:t>
            </a:r>
            <a:endParaRPr lang="zh-CN" altLang="en-US" sz="2000" b="1" baseline="30000">
              <a:latin typeface="Arial" panose="020B0604020202020204" pitchFamily="34" charset="0"/>
            </a:endParaRPr>
          </a:p>
        </p:txBody>
      </p:sp>
      <p:pic>
        <p:nvPicPr>
          <p:cNvPr id="15478" name="图片 15477" descr="6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75" grpId="0" animBg="1"/>
      <p:bldP spid="154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1" name="文本框 4100"/>
          <p:cNvSpPr txBox="1"/>
          <p:nvPr/>
        </p:nvSpPr>
        <p:spPr>
          <a:xfrm>
            <a:off x="577850" y="1277938"/>
            <a:ext cx="8007350" cy="18002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     </a:t>
            </a:r>
            <a:r>
              <a:rPr lang="zh-CN" altLang="en-US" sz="2800" b="1" dirty="0">
                <a:latin typeface="Arial" panose="020B0604020202020204" pitchFamily="34" charset="0"/>
              </a:rPr>
              <a:t>我们发现小亮的做法正确，描出的点具有对称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性。画一般的二次函数的图像通常是先将函数表达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式的右边配方，确定抛物线的顶点和对称轴，再像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小亮那样合理选取</a:t>
            </a:r>
            <a:r>
              <a:rPr lang="en-US" altLang="zh-CN" sz="2800" b="1" i="1">
                <a:latin typeface="Times New Roman" panose="02020603050405020304" pitchFamily="18" charset="0"/>
              </a:rPr>
              <a:t>x</a:t>
            </a:r>
            <a:r>
              <a:rPr lang="zh-CN" altLang="en-US" sz="2800" b="1" dirty="0">
                <a:latin typeface="Arial" panose="020B0604020202020204" pitchFamily="34" charset="0"/>
              </a:rPr>
              <a:t>的值并列表描点</a:t>
            </a:r>
            <a:r>
              <a:rPr lang="en-US" altLang="zh-CN" sz="2800" b="1" dirty="0">
                <a:latin typeface="Arial" panose="020B0604020202020204" pitchFamily="34" charset="0"/>
              </a:rPr>
              <a:t>.</a:t>
            </a:r>
            <a:endParaRPr lang="en-US" altLang="zh-CN" sz="2800" b="1" dirty="0">
              <a:latin typeface="Arial" panose="020B0604020202020204" pitchFamily="34" charset="0"/>
            </a:endParaRPr>
          </a:p>
        </p:txBody>
      </p:sp>
      <p:sp>
        <p:nvSpPr>
          <p:cNvPr id="4102" name="文本框 4101"/>
          <p:cNvSpPr txBox="1"/>
          <p:nvPr/>
        </p:nvSpPr>
        <p:spPr>
          <a:xfrm>
            <a:off x="468313" y="3100388"/>
            <a:ext cx="8205787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   </a:t>
            </a:r>
            <a:r>
              <a:rPr lang="zh-CN" altLang="en-US" sz="2400" b="1" dirty="0">
                <a:latin typeface="Arial" panose="020B0604020202020204" pitchFamily="34" charset="0"/>
              </a:rPr>
              <a:t>一般地，二次函数                                      的表达式可以通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过配方化为                        的形式</a:t>
            </a:r>
            <a:r>
              <a:rPr lang="en-US" altLang="zh-CN" sz="2400" b="1" dirty="0">
                <a:latin typeface="Arial" panose="020B0604020202020204" pitchFamily="34" charset="0"/>
              </a:rPr>
              <a:t>.</a:t>
            </a:r>
            <a:r>
              <a:rPr lang="zh-CN" altLang="en-US" sz="2400" b="1" dirty="0">
                <a:latin typeface="Arial" panose="020B0604020202020204" pitchFamily="34" charset="0"/>
              </a:rPr>
              <a:t>配方过程如下：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graphicFrame>
        <p:nvGraphicFramePr>
          <p:cNvPr id="4103" name="对象 4102"/>
          <p:cNvGraphicFramePr/>
          <p:nvPr/>
        </p:nvGraphicFramePr>
        <p:xfrm>
          <a:off x="3348038" y="2997200"/>
          <a:ext cx="30956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384300" imgH="228600" progId="Equation.DSMT4">
                  <p:embed/>
                </p:oleObj>
              </mc:Choice>
              <mc:Fallback>
                <p:oleObj name="" r:id="rId1" imgW="1384300" imgH="2286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348038" y="2997200"/>
                        <a:ext cx="3095625" cy="511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对象 4103"/>
          <p:cNvGraphicFramePr/>
          <p:nvPr/>
        </p:nvGraphicFramePr>
        <p:xfrm>
          <a:off x="2014538" y="3392488"/>
          <a:ext cx="21082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1079500" imgH="279400" progId="Equation.DSMT4">
                  <p:embed/>
                </p:oleObj>
              </mc:Choice>
              <mc:Fallback>
                <p:oleObj name="" r:id="rId3" imgW="1079500" imgH="2794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014538" y="3392488"/>
                        <a:ext cx="2108200" cy="5461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5" name="对象 4104"/>
          <p:cNvGraphicFramePr/>
          <p:nvPr/>
        </p:nvGraphicFramePr>
        <p:xfrm>
          <a:off x="2339975" y="3865563"/>
          <a:ext cx="4391025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5" imgW="2133600" imgH="1701800" progId="Equation.DSMT4">
                  <p:embed/>
                </p:oleObj>
              </mc:Choice>
              <mc:Fallback>
                <p:oleObj name="" r:id="rId5" imgW="2133600" imgH="17018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339975" y="3865563"/>
                        <a:ext cx="4391025" cy="2876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11" name="图片 4110" descr="67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文本框 4099"/>
          <p:cNvSpPr txBox="1"/>
          <p:nvPr/>
        </p:nvSpPr>
        <p:spPr>
          <a:xfrm>
            <a:off x="1258888" y="630238"/>
            <a:ext cx="7148512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、</a:t>
            </a:r>
            <a:r>
              <a:rPr lang="zh-CN" altLang="en-US" sz="2800" b="1" dirty="0">
                <a:latin typeface="Arial" panose="020B0604020202020204" pitchFamily="34" charset="0"/>
              </a:rPr>
              <a:t>谁描出的点能更好地反映图像的对称性？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4" name="矩形 5123"/>
          <p:cNvSpPr/>
          <p:nvPr/>
        </p:nvSpPr>
        <p:spPr>
          <a:xfrm>
            <a:off x="468313" y="1125538"/>
            <a:ext cx="8675687" cy="2066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5000"/>
              </a:lnSpc>
            </a:pPr>
            <a:r>
              <a:rPr lang="zh-CN" altLang="en-US" sz="2400" b="1" dirty="0">
                <a:latin typeface="Arial" panose="020B0604020202020204" pitchFamily="34" charset="0"/>
              </a:rPr>
              <a:t>由此</a:t>
            </a:r>
            <a:r>
              <a:rPr lang="en-US" altLang="zh-CN" sz="2400" b="1" dirty="0">
                <a:latin typeface="Arial" panose="020B0604020202020204" pitchFamily="34" charset="0"/>
              </a:rPr>
              <a:t>,</a:t>
            </a:r>
            <a:r>
              <a:rPr lang="zh-CN" altLang="en-US" sz="2400" b="1" dirty="0">
                <a:latin typeface="Arial" panose="020B0604020202020204" pitchFamily="34" charset="0"/>
              </a:rPr>
              <a:t>可以得到：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抛物线                                      的对称轴是                    ，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35000"/>
              </a:lnSpc>
            </a:pP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3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</a:rPr>
              <a:t>顶点坐标是</a:t>
            </a:r>
            <a:endParaRPr lang="zh-CN" altLang="en-US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5157" name="对象 5156"/>
          <p:cNvGraphicFramePr/>
          <p:nvPr/>
        </p:nvGraphicFramePr>
        <p:xfrm>
          <a:off x="1476375" y="1603375"/>
          <a:ext cx="320516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1384300" imgH="228600" progId="Equation.3">
                  <p:embed/>
                </p:oleObj>
              </mc:Choice>
              <mc:Fallback>
                <p:oleObj name="" r:id="rId1" imgW="1384300" imgH="228600" progId="Equation.3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476375" y="1603375"/>
                        <a:ext cx="3205163" cy="530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58" name="对象 5157"/>
          <p:cNvGraphicFramePr/>
          <p:nvPr/>
        </p:nvGraphicFramePr>
        <p:xfrm>
          <a:off x="6227763" y="1412875"/>
          <a:ext cx="1436687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571500" imgH="393700" progId="Equation.DSMT4">
                  <p:embed/>
                </p:oleObj>
              </mc:Choice>
              <mc:Fallback>
                <p:oleObj name="" r:id="rId3" imgW="571500" imgH="3937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227763" y="1412875"/>
                        <a:ext cx="1436687" cy="9890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59" name="对象 5158"/>
          <p:cNvGraphicFramePr/>
          <p:nvPr/>
        </p:nvGraphicFramePr>
        <p:xfrm>
          <a:off x="2268538" y="2430463"/>
          <a:ext cx="2232025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5" imgW="1078865" imgH="482600" progId="Equation.DSMT4">
                  <p:embed/>
                </p:oleObj>
              </mc:Choice>
              <mc:Fallback>
                <p:oleObj name="" r:id="rId5" imgW="1078865" imgH="4826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268538" y="2430463"/>
                        <a:ext cx="2232025" cy="9985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60" name="文本框 5159"/>
          <p:cNvSpPr txBox="1"/>
          <p:nvPr/>
        </p:nvSpPr>
        <p:spPr>
          <a:xfrm>
            <a:off x="360363" y="3784600"/>
            <a:ext cx="8413750" cy="1187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     </a:t>
            </a:r>
            <a:r>
              <a:rPr lang="zh-CN" altLang="en-US" sz="2400" b="1" dirty="0">
                <a:latin typeface="Arial" panose="020B0604020202020204" pitchFamily="34" charset="0"/>
              </a:rPr>
              <a:t>有了上面的公式，我们就可以直接                                      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求出抛物线的对称轴和顶点坐标，然后在对称轴的两边对称地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选取</a:t>
            </a:r>
            <a:r>
              <a:rPr lang="en-US" altLang="zh-CN" sz="2400" b="1" i="1">
                <a:latin typeface="Times New Roman" panose="02020603050405020304" pitchFamily="18" charset="0"/>
              </a:rPr>
              <a:t>x</a:t>
            </a:r>
            <a:r>
              <a:rPr lang="zh-CN" altLang="en-US" sz="2400" b="1" dirty="0">
                <a:latin typeface="Arial" panose="020B0604020202020204" pitchFamily="34" charset="0"/>
              </a:rPr>
              <a:t>的值进行列表、描点了</a:t>
            </a:r>
            <a:r>
              <a:rPr lang="en-US" altLang="zh-CN" sz="2400" b="1" dirty="0">
                <a:latin typeface="Arial" panose="020B0604020202020204" pitchFamily="34" charset="0"/>
              </a:rPr>
              <a:t>.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graphicFrame>
        <p:nvGraphicFramePr>
          <p:cNvPr id="5161" name="对象 5160"/>
          <p:cNvGraphicFramePr/>
          <p:nvPr/>
        </p:nvGraphicFramePr>
        <p:xfrm>
          <a:off x="5616575" y="3754438"/>
          <a:ext cx="3205163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7" imgW="1384300" imgH="228600" progId="Equation.3">
                  <p:embed/>
                </p:oleObj>
              </mc:Choice>
              <mc:Fallback>
                <p:oleObj name="" r:id="rId7" imgW="1384300" imgH="228600" progId="Equation.3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616575" y="3754438"/>
                        <a:ext cx="3205163" cy="5302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62" name="图片 5161" descr="67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51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9" name="文本框 6148"/>
          <p:cNvSpPr txBox="1"/>
          <p:nvPr/>
        </p:nvSpPr>
        <p:spPr>
          <a:xfrm>
            <a:off x="503238" y="928688"/>
            <a:ext cx="7637462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例题：</a:t>
            </a:r>
            <a:r>
              <a:rPr lang="zh-CN" altLang="en-US" sz="2400" dirty="0">
                <a:latin typeface="Arial" panose="020B0604020202020204" pitchFamily="34" charset="0"/>
              </a:rPr>
              <a:t> </a:t>
            </a:r>
            <a:r>
              <a:rPr lang="zh-CN" altLang="en-US" sz="2400" b="1" dirty="0">
                <a:latin typeface="Arial" panose="020B0604020202020204" pitchFamily="34" charset="0"/>
              </a:rPr>
              <a:t>求抛物线                          的对称轴和顶点坐标，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并画出这个二次函数的图像</a:t>
            </a:r>
            <a:r>
              <a:rPr lang="en-US" altLang="zh-CN" sz="2400" b="1" dirty="0">
                <a:latin typeface="Arial" panose="020B0604020202020204" pitchFamily="34" charset="0"/>
              </a:rPr>
              <a:t>.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450850" y="1989138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</a:rPr>
              <a:t>解：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graphicFrame>
        <p:nvGraphicFramePr>
          <p:cNvPr id="6152" name="对象 6151"/>
          <p:cNvGraphicFramePr/>
          <p:nvPr/>
        </p:nvGraphicFramePr>
        <p:xfrm>
          <a:off x="1301750" y="1706563"/>
          <a:ext cx="3841750" cy="172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" imgW="1955800" imgH="838200" progId="Equation.DSMT4">
                  <p:embed/>
                </p:oleObj>
              </mc:Choice>
              <mc:Fallback>
                <p:oleObj name="" r:id="rId1" imgW="1955800" imgH="8382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01750" y="1706563"/>
                        <a:ext cx="3841750" cy="1722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文本框 6152"/>
          <p:cNvSpPr txBox="1"/>
          <p:nvPr/>
        </p:nvSpPr>
        <p:spPr>
          <a:xfrm>
            <a:off x="5346700" y="2143125"/>
            <a:ext cx="3811588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∴</a:t>
            </a:r>
            <a:r>
              <a:rPr lang="zh-CN" altLang="en-US" sz="2400" b="1" dirty="0">
                <a:latin typeface="Arial" panose="020B0604020202020204" pitchFamily="34" charset="0"/>
              </a:rPr>
              <a:t>抛物线的对称轴是</a:t>
            </a:r>
            <a:r>
              <a:rPr lang="en-US" altLang="zh-CN" sz="2400" b="1" i="1">
                <a:latin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</a:rPr>
              <a:t>=-1</a:t>
            </a:r>
            <a:r>
              <a:rPr lang="zh-CN" altLang="en-US" sz="2400" b="1" dirty="0">
                <a:latin typeface="Arial" panose="020B0604020202020204" pitchFamily="34" charset="0"/>
              </a:rPr>
              <a:t>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顶点坐标是（</a:t>
            </a:r>
            <a:r>
              <a:rPr lang="en-US" altLang="zh-CN" sz="2400" b="1" dirty="0">
                <a:latin typeface="Arial" panose="020B0604020202020204" pitchFamily="34" charset="0"/>
              </a:rPr>
              <a:t>-1</a:t>
            </a:r>
            <a:r>
              <a:rPr lang="zh-CN" altLang="en-US" sz="2400" b="1" dirty="0">
                <a:latin typeface="Arial" panose="020B0604020202020204" pitchFamily="34" charset="0"/>
              </a:rPr>
              <a:t>，</a:t>
            </a:r>
            <a:r>
              <a:rPr lang="en-US" altLang="zh-CN" sz="2400" b="1" dirty="0">
                <a:latin typeface="Arial" panose="020B0604020202020204" pitchFamily="34" charset="0"/>
              </a:rPr>
              <a:t>-2</a:t>
            </a:r>
            <a:r>
              <a:rPr lang="zh-CN" altLang="en-US" sz="2400" b="1" dirty="0">
                <a:latin typeface="Arial" panose="020B0604020202020204" pitchFamily="34" charset="0"/>
              </a:rPr>
              <a:t>），</a:t>
            </a:r>
            <a:endParaRPr lang="zh-CN" altLang="en-US" sz="2400" b="1">
              <a:latin typeface="Arial" panose="020B0604020202020204" pitchFamily="34" charset="0"/>
            </a:endParaRPr>
          </a:p>
        </p:txBody>
      </p:sp>
      <p:sp>
        <p:nvSpPr>
          <p:cNvPr id="6154" name="文本框 6153"/>
          <p:cNvSpPr txBox="1"/>
          <p:nvPr/>
        </p:nvSpPr>
        <p:spPr>
          <a:xfrm>
            <a:off x="450850" y="3135313"/>
            <a:ext cx="793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latin typeface="Arial" panose="020B0604020202020204" pitchFamily="34" charset="0"/>
              </a:rPr>
              <a:t>画图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6155" name="文本框 6154"/>
          <p:cNvSpPr txBox="1"/>
          <p:nvPr/>
        </p:nvSpPr>
        <p:spPr>
          <a:xfrm>
            <a:off x="882650" y="3603625"/>
            <a:ext cx="143668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1. </a:t>
            </a:r>
            <a:r>
              <a:rPr lang="zh-CN" altLang="en-US" sz="2400" b="1" dirty="0">
                <a:latin typeface="Arial" panose="020B0604020202020204" pitchFamily="34" charset="0"/>
              </a:rPr>
              <a:t>列表：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graphicFrame>
        <p:nvGraphicFramePr>
          <p:cNvPr id="6189" name="表格 6188"/>
          <p:cNvGraphicFramePr/>
          <p:nvPr/>
        </p:nvGraphicFramePr>
        <p:xfrm>
          <a:off x="2339975" y="3500438"/>
          <a:ext cx="6624638" cy="914400"/>
        </p:xfrm>
        <a:graphic>
          <a:graphicData uri="http://schemas.openxmlformats.org/drawingml/2006/table">
            <a:tbl>
              <a:tblPr/>
              <a:tblGrid>
                <a:gridCol w="2384425"/>
                <a:gridCol w="847725"/>
                <a:gridCol w="849313"/>
                <a:gridCol w="847725"/>
                <a:gridCol w="847725"/>
                <a:gridCol w="847725"/>
              </a:tblGrid>
              <a:tr h="4572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 i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x</a:t>
                      </a:r>
                      <a:endParaRPr lang="zh-CN" altLang="en-US" sz="2400" i="1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-3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-2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-1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0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1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-1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-2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-1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sz="2400">
                          <a:solidFill>
                            <a:srgbClr val="000000"/>
                          </a:solidFill>
                        </a:rPr>
                        <a:t>2</a:t>
                      </a:r>
                      <a:endParaRPr lang="zh-CN" altLang="en-US" sz="2400">
                        <a:solidFill>
                          <a:srgbClr val="000000"/>
                        </a:solidFill>
                      </a:endParaRPr>
                    </a:p>
                  </a:txBody>
                  <a:tcPr marL="90000" marR="90000" marT="46800" marB="46800" anchor="ctr" anchorCtr="1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82" name="对象 6181"/>
          <p:cNvGraphicFramePr/>
          <p:nvPr/>
        </p:nvGraphicFramePr>
        <p:xfrm>
          <a:off x="2395538" y="3933825"/>
          <a:ext cx="1963737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3" imgW="901065" imgH="228600" progId="Equation.3">
                  <p:embed/>
                </p:oleObj>
              </mc:Choice>
              <mc:Fallback>
                <p:oleObj name="" r:id="rId3" imgW="901065" imgH="228600" progId="Equation.3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95538" y="3933825"/>
                        <a:ext cx="1963737" cy="498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85" name="文本框 6184"/>
          <p:cNvSpPr txBox="1"/>
          <p:nvPr/>
        </p:nvSpPr>
        <p:spPr>
          <a:xfrm>
            <a:off x="900113" y="4652963"/>
            <a:ext cx="113188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2. </a:t>
            </a:r>
            <a:r>
              <a:rPr lang="zh-CN" altLang="en-US" sz="2400" b="1" dirty="0">
                <a:latin typeface="Arial" panose="020B0604020202020204" pitchFamily="34" charset="0"/>
              </a:rPr>
              <a:t>描点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6186" name="文本框 6185"/>
          <p:cNvSpPr txBox="1"/>
          <p:nvPr/>
        </p:nvSpPr>
        <p:spPr>
          <a:xfrm>
            <a:off x="900113" y="5443538"/>
            <a:ext cx="10477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3.</a:t>
            </a:r>
            <a:r>
              <a:rPr lang="zh-CN" altLang="en-US" sz="2400" b="1" dirty="0">
                <a:latin typeface="Arial" panose="020B0604020202020204" pitchFamily="34" charset="0"/>
              </a:rPr>
              <a:t>连线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pic>
        <p:nvPicPr>
          <p:cNvPr id="6188" name="图片 6187" descr="6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750" y="260350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29" name="椭圆 6228"/>
          <p:cNvSpPr/>
          <p:nvPr/>
        </p:nvSpPr>
        <p:spPr>
          <a:xfrm>
            <a:off x="5149850" y="5734050"/>
            <a:ext cx="142875" cy="142875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230" name="椭圆 6229"/>
          <p:cNvSpPr/>
          <p:nvPr/>
        </p:nvSpPr>
        <p:spPr>
          <a:xfrm>
            <a:off x="4859338" y="4868863"/>
            <a:ext cx="142875" cy="142875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6238" name="组合 6237"/>
          <p:cNvGrpSpPr/>
          <p:nvPr/>
        </p:nvGrpSpPr>
        <p:grpSpPr>
          <a:xfrm>
            <a:off x="3708400" y="4437063"/>
            <a:ext cx="3743325" cy="2420937"/>
            <a:chOff x="2336" y="2795"/>
            <a:chExt cx="2358" cy="1525"/>
          </a:xfrm>
        </p:grpSpPr>
        <p:sp>
          <p:nvSpPr>
            <p:cNvPr id="6191" name="直接连接符 6190"/>
            <p:cNvSpPr/>
            <p:nvPr/>
          </p:nvSpPr>
          <p:spPr>
            <a:xfrm flipV="1">
              <a:off x="3651" y="2795"/>
              <a:ext cx="0" cy="1525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grpSp>
          <p:nvGrpSpPr>
            <p:cNvPr id="6228" name="组合 6227"/>
            <p:cNvGrpSpPr/>
            <p:nvPr/>
          </p:nvGrpSpPr>
          <p:grpSpPr>
            <a:xfrm>
              <a:off x="2336" y="2931"/>
              <a:ext cx="2358" cy="1179"/>
              <a:chOff x="2336" y="2931"/>
              <a:chExt cx="2358" cy="1179"/>
            </a:xfrm>
          </p:grpSpPr>
          <p:sp>
            <p:nvSpPr>
              <p:cNvPr id="6192" name="直接连接符 6191"/>
              <p:cNvSpPr/>
              <p:nvPr/>
            </p:nvSpPr>
            <p:spPr>
              <a:xfrm>
                <a:off x="2336" y="3475"/>
                <a:ext cx="2358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triangle" w="med" len="med"/>
              </a:ln>
            </p:spPr>
          </p:sp>
          <p:sp>
            <p:nvSpPr>
              <p:cNvPr id="6193" name="直接连接符 6192"/>
              <p:cNvSpPr/>
              <p:nvPr/>
            </p:nvSpPr>
            <p:spPr>
              <a:xfrm>
                <a:off x="3470" y="3430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94" name="直接连接符 6193"/>
              <p:cNvSpPr/>
              <p:nvPr/>
            </p:nvSpPr>
            <p:spPr>
              <a:xfrm>
                <a:off x="3288" y="3430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95" name="直接连接符 6194"/>
              <p:cNvSpPr/>
              <p:nvPr/>
            </p:nvSpPr>
            <p:spPr>
              <a:xfrm>
                <a:off x="3107" y="3430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96" name="直接连接符 6195"/>
              <p:cNvSpPr/>
              <p:nvPr/>
            </p:nvSpPr>
            <p:spPr>
              <a:xfrm>
                <a:off x="2925" y="3430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97" name="直接连接符 6196"/>
              <p:cNvSpPr/>
              <p:nvPr/>
            </p:nvSpPr>
            <p:spPr>
              <a:xfrm>
                <a:off x="3833" y="3430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98" name="直接连接符 6197"/>
              <p:cNvSpPr/>
              <p:nvPr/>
            </p:nvSpPr>
            <p:spPr>
              <a:xfrm>
                <a:off x="4014" y="3430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199" name="直接连接符 6198"/>
              <p:cNvSpPr/>
              <p:nvPr/>
            </p:nvSpPr>
            <p:spPr>
              <a:xfrm rot="-5400000">
                <a:off x="3673" y="3271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200" name="直接连接符 6199"/>
              <p:cNvSpPr/>
              <p:nvPr/>
            </p:nvSpPr>
            <p:spPr>
              <a:xfrm rot="-5400000">
                <a:off x="3673" y="3090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201" name="直接连接符 6200"/>
              <p:cNvSpPr/>
              <p:nvPr/>
            </p:nvSpPr>
            <p:spPr>
              <a:xfrm rot="-5400000">
                <a:off x="3673" y="2908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202" name="直接连接符 6201"/>
              <p:cNvSpPr/>
              <p:nvPr/>
            </p:nvSpPr>
            <p:spPr>
              <a:xfrm rot="-5400000">
                <a:off x="3673" y="3634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203" name="直接连接符 6202"/>
              <p:cNvSpPr/>
              <p:nvPr/>
            </p:nvSpPr>
            <p:spPr>
              <a:xfrm rot="-5400000">
                <a:off x="3673" y="3815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204" name="直接连接符 6203"/>
              <p:cNvSpPr/>
              <p:nvPr/>
            </p:nvSpPr>
            <p:spPr>
              <a:xfrm rot="-5400000">
                <a:off x="3673" y="3997"/>
                <a:ext cx="0" cy="45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6215" name="直接连接符 6214"/>
              <p:cNvSpPr/>
              <p:nvPr/>
            </p:nvSpPr>
            <p:spPr>
              <a:xfrm>
                <a:off x="3469" y="3475"/>
                <a:ext cx="1089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  <p:grpSp>
            <p:nvGrpSpPr>
              <p:cNvPr id="6218" name="组合 6217"/>
              <p:cNvGrpSpPr/>
              <p:nvPr/>
            </p:nvGrpSpPr>
            <p:grpSpPr>
              <a:xfrm>
                <a:off x="2925" y="2931"/>
                <a:ext cx="1089" cy="1089"/>
                <a:chOff x="2925" y="2931"/>
                <a:chExt cx="1089" cy="1089"/>
              </a:xfrm>
            </p:grpSpPr>
            <p:sp>
              <p:nvSpPr>
                <p:cNvPr id="6205" name="直接连接符 6204"/>
                <p:cNvSpPr/>
                <p:nvPr/>
              </p:nvSpPr>
              <p:spPr>
                <a:xfrm flipV="1">
                  <a:off x="3470" y="2931"/>
                  <a:ext cx="0" cy="1089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06" name="直接连接符 6205"/>
                <p:cNvSpPr/>
                <p:nvPr/>
              </p:nvSpPr>
              <p:spPr>
                <a:xfrm flipV="1">
                  <a:off x="3107" y="2931"/>
                  <a:ext cx="0" cy="1089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07" name="直接连接符 6206"/>
                <p:cNvSpPr/>
                <p:nvPr/>
              </p:nvSpPr>
              <p:spPr>
                <a:xfrm flipV="1">
                  <a:off x="3833" y="2931"/>
                  <a:ext cx="0" cy="1089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08" name="直接连接符 6207"/>
                <p:cNvSpPr/>
                <p:nvPr/>
              </p:nvSpPr>
              <p:spPr>
                <a:xfrm flipV="1">
                  <a:off x="4014" y="2931"/>
                  <a:ext cx="0" cy="1089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09" name="直接连接符 6208"/>
                <p:cNvSpPr/>
                <p:nvPr/>
              </p:nvSpPr>
              <p:spPr>
                <a:xfrm flipV="1">
                  <a:off x="3288" y="2931"/>
                  <a:ext cx="0" cy="1089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10" name="直接连接符 6209"/>
                <p:cNvSpPr/>
                <p:nvPr/>
              </p:nvSpPr>
              <p:spPr>
                <a:xfrm flipV="1">
                  <a:off x="2925" y="2931"/>
                  <a:ext cx="0" cy="1089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11" name="直接连接符 6210"/>
                <p:cNvSpPr/>
                <p:nvPr/>
              </p:nvSpPr>
              <p:spPr>
                <a:xfrm>
                  <a:off x="2925" y="2931"/>
                  <a:ext cx="108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12" name="直接连接符 6211"/>
                <p:cNvSpPr/>
                <p:nvPr/>
              </p:nvSpPr>
              <p:spPr>
                <a:xfrm>
                  <a:off x="2925" y="3113"/>
                  <a:ext cx="108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13" name="直接连接符 6212"/>
                <p:cNvSpPr/>
                <p:nvPr/>
              </p:nvSpPr>
              <p:spPr>
                <a:xfrm>
                  <a:off x="2925" y="3657"/>
                  <a:ext cx="108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14" name="直接连接符 6213"/>
                <p:cNvSpPr/>
                <p:nvPr/>
              </p:nvSpPr>
              <p:spPr>
                <a:xfrm>
                  <a:off x="2925" y="3838"/>
                  <a:ext cx="108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16" name="直接连接符 6215"/>
                <p:cNvSpPr/>
                <p:nvPr/>
              </p:nvSpPr>
              <p:spPr>
                <a:xfrm>
                  <a:off x="2925" y="4020"/>
                  <a:ext cx="108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  <p:sp>
              <p:nvSpPr>
                <p:cNvPr id="6217" name="直接连接符 6216"/>
                <p:cNvSpPr/>
                <p:nvPr/>
              </p:nvSpPr>
              <p:spPr>
                <a:xfrm>
                  <a:off x="2925" y="3294"/>
                  <a:ext cx="1089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dash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6219" name="文本框 6218"/>
              <p:cNvSpPr txBox="1"/>
              <p:nvPr/>
            </p:nvSpPr>
            <p:spPr>
              <a:xfrm>
                <a:off x="3016" y="3489"/>
                <a:ext cx="201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-3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0" name="文本框 6219"/>
              <p:cNvSpPr txBox="1"/>
              <p:nvPr/>
            </p:nvSpPr>
            <p:spPr>
              <a:xfrm>
                <a:off x="3495" y="3748"/>
                <a:ext cx="201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-2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1" name="文本框 6220"/>
              <p:cNvSpPr txBox="1"/>
              <p:nvPr/>
            </p:nvSpPr>
            <p:spPr>
              <a:xfrm>
                <a:off x="3359" y="3475"/>
                <a:ext cx="201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-1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2" name="文本框 6221"/>
              <p:cNvSpPr txBox="1"/>
              <p:nvPr/>
            </p:nvSpPr>
            <p:spPr>
              <a:xfrm>
                <a:off x="3606" y="3348"/>
                <a:ext cx="169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0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3" name="文本框 6222"/>
              <p:cNvSpPr txBox="1"/>
              <p:nvPr/>
            </p:nvSpPr>
            <p:spPr>
              <a:xfrm>
                <a:off x="3742" y="3475"/>
                <a:ext cx="169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1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4" name="文本框 6223"/>
              <p:cNvSpPr txBox="1"/>
              <p:nvPr/>
            </p:nvSpPr>
            <p:spPr>
              <a:xfrm>
                <a:off x="3923" y="3475"/>
                <a:ext cx="169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2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5" name="文本框 6224"/>
              <p:cNvSpPr txBox="1"/>
              <p:nvPr/>
            </p:nvSpPr>
            <p:spPr>
              <a:xfrm>
                <a:off x="3178" y="3475"/>
                <a:ext cx="201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-2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6" name="文本框 6225"/>
              <p:cNvSpPr txBox="1"/>
              <p:nvPr/>
            </p:nvSpPr>
            <p:spPr>
              <a:xfrm>
                <a:off x="3495" y="3566"/>
                <a:ext cx="201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-1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227" name="文本框 6226"/>
              <p:cNvSpPr txBox="1"/>
              <p:nvPr/>
            </p:nvSpPr>
            <p:spPr>
              <a:xfrm>
                <a:off x="3495" y="3937"/>
                <a:ext cx="201" cy="17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en-US" altLang="zh-CN" sz="1200">
                    <a:solidFill>
                      <a:srgbClr val="000000"/>
                    </a:solidFill>
                    <a:latin typeface="Arial" panose="020B0604020202020204" pitchFamily="34" charset="0"/>
                  </a:rPr>
                  <a:t>-3</a:t>
                </a:r>
                <a:endPara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231" name="文本框 6230"/>
            <p:cNvSpPr txBox="1"/>
            <p:nvPr/>
          </p:nvSpPr>
          <p:spPr>
            <a:xfrm>
              <a:off x="3515" y="3203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rPr>
                <a:t>1</a:t>
              </a:r>
              <a:endParaRPr lang="en-US" altLang="zh-CN" sz="12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232" name="文本框 6231"/>
            <p:cNvSpPr txBox="1"/>
            <p:nvPr/>
          </p:nvSpPr>
          <p:spPr>
            <a:xfrm>
              <a:off x="3515" y="3030"/>
              <a:ext cx="169" cy="1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200">
                  <a:solidFill>
                    <a:srgbClr val="000000"/>
                  </a:solidFill>
                  <a:latin typeface="Arial" panose="020B0604020202020204" pitchFamily="34" charset="0"/>
                </a:rPr>
                <a:t>2</a:t>
              </a:r>
              <a:endParaRPr lang="en-US" altLang="zh-CN" sz="12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233" name="椭圆 6232"/>
          <p:cNvSpPr/>
          <p:nvPr/>
        </p:nvSpPr>
        <p:spPr>
          <a:xfrm>
            <a:off x="5437188" y="6022975"/>
            <a:ext cx="142875" cy="142875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234" name="椭圆 6233"/>
          <p:cNvSpPr/>
          <p:nvPr/>
        </p:nvSpPr>
        <p:spPr>
          <a:xfrm>
            <a:off x="5724525" y="5734050"/>
            <a:ext cx="142875" cy="142875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235" name="椭圆 6234"/>
          <p:cNvSpPr/>
          <p:nvPr/>
        </p:nvSpPr>
        <p:spPr>
          <a:xfrm>
            <a:off x="6011863" y="4868863"/>
            <a:ext cx="142875" cy="142875"/>
          </a:xfrm>
          <a:prstGeom prst="ellipse">
            <a:avLst/>
          </a:prstGeom>
          <a:solidFill>
            <a:schemeClr val="hlink"/>
          </a:solidFill>
          <a:ln w="9525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236" name="任意多边形 6235"/>
          <p:cNvSpPr/>
          <p:nvPr/>
        </p:nvSpPr>
        <p:spPr>
          <a:xfrm>
            <a:off x="4884738" y="4652963"/>
            <a:ext cx="623887" cy="1439862"/>
          </a:xfrm>
          <a:custGeom>
            <a:avLst/>
            <a:gdLst/>
            <a:ahLst/>
            <a:cxnLst/>
            <a:pathLst>
              <a:path w="393" h="907">
                <a:moveTo>
                  <a:pt x="393" y="907"/>
                </a:moveTo>
                <a:cubicBezTo>
                  <a:pt x="332" y="877"/>
                  <a:pt x="271" y="847"/>
                  <a:pt x="211" y="726"/>
                </a:cubicBezTo>
                <a:cubicBezTo>
                  <a:pt x="151" y="605"/>
                  <a:pt x="60" y="303"/>
                  <a:pt x="30" y="182"/>
                </a:cubicBezTo>
                <a:cubicBezTo>
                  <a:pt x="0" y="61"/>
                  <a:pt x="15" y="30"/>
                  <a:pt x="30" y="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237" name="任意多边形 6236"/>
          <p:cNvSpPr/>
          <p:nvPr/>
        </p:nvSpPr>
        <p:spPr>
          <a:xfrm>
            <a:off x="5508625" y="4724400"/>
            <a:ext cx="622300" cy="1366838"/>
          </a:xfrm>
          <a:custGeom>
            <a:avLst/>
            <a:gdLst/>
            <a:ahLst/>
            <a:cxnLst/>
            <a:pathLst>
              <a:path w="393" h="862">
                <a:moveTo>
                  <a:pt x="0" y="862"/>
                </a:moveTo>
                <a:cubicBezTo>
                  <a:pt x="60" y="832"/>
                  <a:pt x="121" y="802"/>
                  <a:pt x="181" y="681"/>
                </a:cubicBezTo>
                <a:cubicBezTo>
                  <a:pt x="241" y="560"/>
                  <a:pt x="333" y="250"/>
                  <a:pt x="363" y="137"/>
                </a:cubicBezTo>
                <a:cubicBezTo>
                  <a:pt x="393" y="24"/>
                  <a:pt x="378" y="12"/>
                  <a:pt x="363" y="0"/>
                </a:cubicBezTo>
              </a:path>
            </a:pathLst>
          </a:custGeom>
          <a:noFill/>
          <a:ln w="9525" cap="flat" cmpd="sng">
            <a:solidFill>
              <a:srgbClr val="000000">
                <a:alpha val="100000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aphicFrame>
        <p:nvGraphicFramePr>
          <p:cNvPr id="6239" name="对象 6238"/>
          <p:cNvGraphicFramePr/>
          <p:nvPr/>
        </p:nvGraphicFramePr>
        <p:xfrm>
          <a:off x="2916238" y="836613"/>
          <a:ext cx="20161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6" imgW="901065" imgH="228600" progId="Equation.DSMT4">
                  <p:embed/>
                </p:oleObj>
              </mc:Choice>
              <mc:Fallback>
                <p:oleObj name="" r:id="rId6" imgW="901065" imgH="22860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00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916238" y="836613"/>
                        <a:ext cx="2016125" cy="5111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6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1" grpId="0"/>
      <p:bldP spid="6153" grpId="0"/>
      <p:bldP spid="6154" grpId="0"/>
      <p:bldP spid="6155" grpId="1"/>
      <p:bldP spid="6185" grpId="2"/>
      <p:bldP spid="61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2" name="文本框 7171"/>
          <p:cNvSpPr txBox="1"/>
          <p:nvPr/>
        </p:nvSpPr>
        <p:spPr>
          <a:xfrm>
            <a:off x="1619250" y="468313"/>
            <a:ext cx="170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练习：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7174" name="文本框 7173"/>
          <p:cNvSpPr txBox="1"/>
          <p:nvPr/>
        </p:nvSpPr>
        <p:spPr>
          <a:xfrm>
            <a:off x="735013" y="1320800"/>
            <a:ext cx="748030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en-US" altLang="zh-CN" sz="2400" b="1" dirty="0">
                <a:latin typeface="Arial" panose="020B0604020202020204" pitchFamily="34" charset="0"/>
              </a:rPr>
              <a:t>1. </a:t>
            </a:r>
            <a:r>
              <a:rPr lang="zh-CN" altLang="en-US" sz="2400" b="1" dirty="0">
                <a:latin typeface="Arial" panose="020B0604020202020204" pitchFamily="34" charset="0"/>
              </a:rPr>
              <a:t>利用公式，求出下列抛物线的对称轴和顶点坐标，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并指出它们的开口方向</a:t>
            </a:r>
            <a:r>
              <a:rPr lang="en-US" altLang="zh-CN" sz="2400" b="1" dirty="0">
                <a:latin typeface="Arial" panose="020B0604020202020204" pitchFamily="34" charset="0"/>
              </a:rPr>
              <a:t>.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sp>
        <p:nvSpPr>
          <p:cNvPr id="7177" name="文本框 7176"/>
          <p:cNvSpPr txBox="1"/>
          <p:nvPr/>
        </p:nvSpPr>
        <p:spPr>
          <a:xfrm>
            <a:off x="1023938" y="3265488"/>
            <a:ext cx="7366000" cy="82232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 dirty="0">
                <a:latin typeface="Arial" panose="020B0604020202020204" pitchFamily="34" charset="0"/>
              </a:rPr>
              <a:t>2.</a:t>
            </a:r>
            <a:r>
              <a:rPr lang="zh-CN" altLang="en-US" sz="2400" b="1" dirty="0">
                <a:latin typeface="Arial" panose="020B0604020202020204" pitchFamily="34" charset="0"/>
              </a:rPr>
              <a:t>求出抛物线                            的对称轴和顶点坐标，</a:t>
            </a:r>
            <a:endParaRPr lang="zh-CN" altLang="en-US" sz="2400" b="1" dirty="0">
              <a:latin typeface="Arial" panose="020B0604020202020204" pitchFamily="34" charset="0"/>
            </a:endParaRPr>
          </a:p>
          <a:p>
            <a:r>
              <a:rPr lang="zh-CN" altLang="en-US" sz="2400" b="1" dirty="0">
                <a:latin typeface="Arial" panose="020B0604020202020204" pitchFamily="34" charset="0"/>
              </a:rPr>
              <a:t>指出它们的开口方向，并画出这个二次函数</a:t>
            </a:r>
            <a:r>
              <a:rPr lang="en-US" altLang="zh-CN" sz="2400" b="1" dirty="0">
                <a:latin typeface="Arial" panose="020B0604020202020204" pitchFamily="34" charset="0"/>
              </a:rPr>
              <a:t>.</a:t>
            </a:r>
            <a:endParaRPr lang="en-US" altLang="zh-CN" sz="2400" b="1" dirty="0">
              <a:latin typeface="Arial" panose="020B0604020202020204" pitchFamily="34" charset="0"/>
            </a:endParaRPr>
          </a:p>
        </p:txBody>
      </p:sp>
      <p:pic>
        <p:nvPicPr>
          <p:cNvPr id="7179" name="图片 7178" descr="6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0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7181" name="对象 7180"/>
          <p:cNvGraphicFramePr/>
          <p:nvPr/>
        </p:nvGraphicFramePr>
        <p:xfrm>
          <a:off x="3203575" y="3284538"/>
          <a:ext cx="1835150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2" imgW="939800" imgH="228600" progId="Equation.DSMT4">
                  <p:embed/>
                </p:oleObj>
              </mc:Choice>
              <mc:Fallback>
                <p:oleObj name="" r:id="rId2" imgW="939800" imgH="2286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203575" y="3284538"/>
                        <a:ext cx="1835150" cy="446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3" name="对象 7182"/>
          <p:cNvGraphicFramePr/>
          <p:nvPr/>
        </p:nvGraphicFramePr>
        <p:xfrm>
          <a:off x="1042988" y="2420938"/>
          <a:ext cx="2405062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" r:id="rId4" imgW="1231265" imgH="228600" progId="Equation.DSMT4">
                  <p:embed/>
                </p:oleObj>
              </mc:Choice>
              <mc:Fallback>
                <p:oleObj name="" r:id="rId4" imgW="1231265" imgH="228600" progId="Equation.DSMT4">
                  <p:embed/>
                  <p:pic>
                    <p:nvPicPr>
                      <p:cNvPr id="0" name="图片 3087"/>
                      <p:cNvPicPr/>
                      <p:nvPr/>
                    </p:nvPicPr>
                    <p:blipFill>
                      <a:blip r:embed="rId5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042988" y="2420938"/>
                        <a:ext cx="2405062" cy="446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5" name="对象 7184"/>
          <p:cNvGraphicFramePr/>
          <p:nvPr/>
        </p:nvGraphicFramePr>
        <p:xfrm>
          <a:off x="4427538" y="2420938"/>
          <a:ext cx="27273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6" imgW="1397000" imgH="228600" progId="Equation.DSMT4">
                  <p:embed/>
                </p:oleObj>
              </mc:Choice>
              <mc:Fallback>
                <p:oleObj name="" r:id="rId6" imgW="1397000" imgH="2286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7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427538" y="2420938"/>
                        <a:ext cx="2727325" cy="4460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6" name="文本框 8195"/>
          <p:cNvSpPr txBox="1"/>
          <p:nvPr/>
        </p:nvSpPr>
        <p:spPr>
          <a:xfrm>
            <a:off x="1673225" y="349250"/>
            <a:ext cx="170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  <a:ea typeface="华文行楷" pitchFamily="2" charset="-122"/>
              </a:rPr>
              <a:t>作业：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华文行楷" pitchFamily="2" charset="-122"/>
            </a:endParaRPr>
          </a:p>
        </p:txBody>
      </p:sp>
      <p:sp>
        <p:nvSpPr>
          <p:cNvPr id="8197" name="文本框 8196"/>
          <p:cNvSpPr txBox="1"/>
          <p:nvPr/>
        </p:nvSpPr>
        <p:spPr>
          <a:xfrm>
            <a:off x="1166813" y="1655763"/>
            <a:ext cx="4902200" cy="1066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课本第</a:t>
            </a:r>
            <a:r>
              <a:rPr lang="en-US" altLang="zh-CN" sz="3200" b="1">
                <a:latin typeface="Times New Roman" panose="02020603050405020304" pitchFamily="18" charset="0"/>
              </a:rPr>
              <a:t>17</a:t>
            </a:r>
            <a:r>
              <a:rPr lang="zh-CN" altLang="en-US" sz="3200" b="1" dirty="0">
                <a:latin typeface="Arial" panose="020B0604020202020204" pitchFamily="34" charset="0"/>
              </a:rPr>
              <a:t>页  习题  </a:t>
            </a:r>
            <a:r>
              <a:rPr lang="en-US" altLang="zh-CN" sz="3200" b="1" dirty="0">
                <a:latin typeface="Times New Roman" panose="02020603050405020304" pitchFamily="18" charset="0"/>
              </a:rPr>
              <a:t>1</a:t>
            </a:r>
            <a:r>
              <a:rPr lang="zh-CN" altLang="en-US" sz="3200" b="1" dirty="0">
                <a:latin typeface="Times New Roman" panose="02020603050405020304" pitchFamily="18" charset="0"/>
              </a:rPr>
              <a:t>、</a:t>
            </a:r>
            <a:r>
              <a:rPr lang="en-US" altLang="zh-CN" sz="3200" b="1" dirty="0">
                <a:latin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</a:rPr>
              <a:t>、</a:t>
            </a:r>
            <a:r>
              <a:rPr lang="en-US" altLang="zh-CN" sz="3200" b="1">
                <a:latin typeface="Times New Roman" panose="02020603050405020304" pitchFamily="18" charset="0"/>
              </a:rPr>
              <a:t>3</a:t>
            </a:r>
            <a:endParaRPr lang="en-US" altLang="zh-CN" sz="3200" b="1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预习下一节内容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  <p:grpSp>
        <p:nvGrpSpPr>
          <p:cNvPr id="8199" name="组合 8198"/>
          <p:cNvGrpSpPr/>
          <p:nvPr/>
        </p:nvGrpSpPr>
        <p:grpSpPr>
          <a:xfrm>
            <a:off x="5795963" y="333375"/>
            <a:ext cx="2646362" cy="1547813"/>
            <a:chOff x="288" y="1872"/>
            <a:chExt cx="1667" cy="975"/>
          </a:xfrm>
        </p:grpSpPr>
        <p:pic>
          <p:nvPicPr>
            <p:cNvPr id="8200" name="图片 8199" descr="gif145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200" y="1872"/>
              <a:ext cx="755" cy="975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8201" name="组合 8200"/>
            <p:cNvGrpSpPr/>
            <p:nvPr/>
          </p:nvGrpSpPr>
          <p:grpSpPr>
            <a:xfrm>
              <a:off x="288" y="1899"/>
              <a:ext cx="1056" cy="751"/>
              <a:chOff x="672" y="3493"/>
              <a:chExt cx="4176" cy="539"/>
            </a:xfrm>
          </p:grpSpPr>
          <p:sp>
            <p:nvSpPr>
              <p:cNvPr id="8202" name="横卷形 8201"/>
              <p:cNvSpPr/>
              <p:nvPr/>
            </p:nvSpPr>
            <p:spPr>
              <a:xfrm>
                <a:off x="672" y="3504"/>
                <a:ext cx="4080" cy="528"/>
              </a:xfrm>
              <a:prstGeom prst="horizontalScroll">
                <a:avLst>
                  <a:gd name="adj" fmla="val 12500"/>
                </a:avLst>
              </a:prstGeom>
              <a:gradFill rotWithShape="0">
                <a:gsLst>
                  <a:gs pos="0">
                    <a:srgbClr val="FFEDED"/>
                  </a:gs>
                  <a:gs pos="100000">
                    <a:srgbClr val="FFFFFF"/>
                  </a:gs>
                </a:gsLst>
                <a:path path="rect">
                  <a:fillToRect r="100000" b="100000"/>
                </a:path>
                <a:tileRect/>
              </a:gradFill>
              <a:ln w="9525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3" name="文本框 8202"/>
              <p:cNvSpPr txBox="1"/>
              <p:nvPr/>
            </p:nvSpPr>
            <p:spPr>
              <a:xfrm>
                <a:off x="719" y="3493"/>
                <a:ext cx="4129" cy="26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>
                <a:spAutoFit/>
              </a:bodyPr>
              <a:p>
                <a:pPr algn="ctr" eaLnBrk="0" hangingPunct="0">
                  <a:buClr>
                    <a:schemeClr val="bg1"/>
                  </a:buClr>
                </a:pPr>
                <a:endParaRPr sz="3200" b="1" dirty="0">
                  <a:solidFill>
                    <a:srgbClr val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Times New Roman" panose="02020603050405020304" pitchFamily="18" charset="0"/>
                  <a:ea typeface="幼圆" pitchFamily="49" charset="-122"/>
                </a:endParaRPr>
              </a:p>
            </p:txBody>
          </p:sp>
        </p:grpSp>
        <p:sp>
          <p:nvSpPr>
            <p:cNvPr id="8204" name="文本框 8203"/>
            <p:cNvSpPr txBox="1"/>
            <p:nvPr/>
          </p:nvSpPr>
          <p:spPr>
            <a:xfrm>
              <a:off x="384" y="2112"/>
              <a:ext cx="96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buClr>
                  <a:schemeClr val="bg1"/>
                </a:buClr>
              </a:pPr>
              <a:r>
                <a:rPr lang="zh-CN" altLang="en-US" sz="2800" dirty="0">
                  <a:solidFill>
                    <a:srgbClr val="000000"/>
                  </a:solidFill>
                  <a:latin typeface="隶书" pitchFamily="49" charset="-122"/>
                  <a:ea typeface="隶书" pitchFamily="49" charset="-122"/>
                </a:rPr>
                <a:t>下课了</a:t>
              </a:r>
              <a:r>
                <a:rPr lang="en-US" altLang="zh-CN" sz="2800">
                  <a:solidFill>
                    <a:srgbClr val="000000"/>
                  </a:solidFill>
                  <a:latin typeface="隶书" pitchFamily="49" charset="-122"/>
                  <a:ea typeface="隶书" pitchFamily="49" charset="-122"/>
                </a:rPr>
                <a:t>!</a:t>
              </a:r>
              <a:endParaRPr lang="en-US" altLang="zh-CN" sz="2800">
                <a:solidFill>
                  <a:srgbClr val="000000"/>
                </a:solidFill>
                <a:latin typeface="隶书" pitchFamily="49" charset="-122"/>
                <a:ea typeface="隶书" pitchFamily="49" charset="-122"/>
              </a:endParaRPr>
            </a:p>
          </p:txBody>
        </p:sp>
      </p:grpSp>
      <p:pic>
        <p:nvPicPr>
          <p:cNvPr id="8208" name="图片 8207" descr="6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404813"/>
            <a:ext cx="1219200" cy="685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9" name="矩形 8208"/>
          <p:cNvSpPr/>
          <p:nvPr/>
        </p:nvSpPr>
        <p:spPr>
          <a:xfrm>
            <a:off x="1763713" y="3357563"/>
            <a:ext cx="3382962" cy="15652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谢谢合作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0</TotalTime>
  <Words>943</Words>
  <Application>WPS 演示</Application>
  <PresentationFormat>在屏幕上显示</PresentationFormat>
  <Paragraphs>188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8</vt:i4>
      </vt:variant>
    </vt:vector>
  </HeadingPairs>
  <TitlesOfParts>
    <vt:vector size="33" baseType="lpstr">
      <vt:lpstr>Arial</vt:lpstr>
      <vt:lpstr>宋体</vt:lpstr>
      <vt:lpstr>Wingdings</vt:lpstr>
      <vt:lpstr>华文行楷</vt:lpstr>
      <vt:lpstr>Times New Roman</vt:lpstr>
      <vt:lpstr>幼圆</vt:lpstr>
      <vt:lpstr>隶书</vt:lpstr>
      <vt:lpstr>微软雅黑</vt:lpstr>
      <vt:lpstr>Arial Unicode MS</vt:lpstr>
      <vt:lpstr>Franklin Gothic Medium</vt:lpstr>
      <vt:lpstr>自定义设计方案</vt:lpstr>
      <vt:lpstr>Equation.3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Equation.3</vt:lpstr>
      <vt:lpstr>Equation.DSMT4</vt:lpstr>
      <vt:lpstr>Equation.DSMT4</vt:lpstr>
      <vt:lpstr>Equation.3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中学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1</dc:creator>
  <dc:description>1</dc:description>
  <cp:lastModifiedBy>Administrator</cp:lastModifiedBy>
  <cp:revision>24</cp:revision>
  <dcterms:created xsi:type="dcterms:W3CDTF">2006-10-15T00:10:15Z</dcterms:created>
  <dcterms:modified xsi:type="dcterms:W3CDTF">2018-12-29T07:16:38Z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